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1" r:id="rId8"/>
    <p:sldId id="261" r:id="rId9"/>
    <p:sldId id="272" r:id="rId10"/>
    <p:sldId id="262" r:id="rId11"/>
    <p:sldId id="269" r:id="rId12"/>
    <p:sldId id="270" r:id="rId13"/>
    <p:sldId id="280" r:id="rId14"/>
    <p:sldId id="281" r:id="rId15"/>
    <p:sldId id="263" r:id="rId16"/>
    <p:sldId id="264" r:id="rId17"/>
    <p:sldId id="282" r:id="rId18"/>
    <p:sldId id="274" r:id="rId19"/>
    <p:sldId id="265" r:id="rId20"/>
    <p:sldId id="275" r:id="rId21"/>
    <p:sldId id="276" r:id="rId22"/>
    <p:sldId id="277" r:id="rId23"/>
    <p:sldId id="278" r:id="rId24"/>
    <p:sldId id="279" r:id="rId25"/>
    <p:sldId id="267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00"/>
    <a:srgbClr val="660066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CFCB-E04D-41CC-861D-C56C547CA0B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089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008" y="197346"/>
            <a:ext cx="11902874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23: </a:t>
            </a:r>
            <a:endParaRPr lang="en-US" sz="138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 CHỨC </a:t>
            </a: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62064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6984" y="15452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05973"/>
            <a:ext cx="629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III. TỪ MÔ TẠO THÀNH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3545" y="1213915"/>
            <a:ext cx="4881733" cy="2610470"/>
            <a:chOff x="65315" y="1908815"/>
            <a:chExt cx="3905797" cy="2658766"/>
          </a:xfrm>
        </p:grpSpPr>
        <p:sp>
          <p:nvSpPr>
            <p:cNvPr id="5" name="Cloud 4"/>
            <p:cNvSpPr/>
            <p:nvPr/>
          </p:nvSpPr>
          <p:spPr>
            <a:xfrm>
              <a:off x="65315" y="1908815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429" y="2143636"/>
              <a:ext cx="3046600" cy="184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462" y="3242489"/>
            <a:ext cx="4524887" cy="2763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95" y="3129711"/>
            <a:ext cx="4514362" cy="27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0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BF2B0-E987-48F5-84C2-6CC7C95B2C7C}"/>
              </a:ext>
            </a:extLst>
          </p:cNvPr>
          <p:cNvSpPr txBox="1"/>
          <p:nvPr/>
        </p:nvSpPr>
        <p:spPr>
          <a:xfrm>
            <a:off x="900544" y="345654"/>
            <a:ext cx="973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23.1:CÁC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HỆ CƠ QUAN TRONG CƠ THỂ NGƯỜI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1152DA1-7A55-4154-9808-89BE11F44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748152"/>
              </p:ext>
            </p:extLst>
          </p:nvPr>
        </p:nvGraphicFramePr>
        <p:xfrm>
          <a:off x="581890" y="1652170"/>
          <a:ext cx="10377053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10">
                  <a:extLst>
                    <a:ext uri="{9D8B030D-6E8A-4147-A177-3AD203B41FA5}">
                      <a16:colId xmlns:a16="http://schemas.microsoft.com/office/drawing/2014/main" val="4112942957"/>
                    </a:ext>
                  </a:extLst>
                </a:gridCol>
                <a:gridCol w="1415190">
                  <a:extLst>
                    <a:ext uri="{9D8B030D-6E8A-4147-A177-3AD203B41FA5}">
                      <a16:colId xmlns:a16="http://schemas.microsoft.com/office/drawing/2014/main" val="2349131975"/>
                    </a:ext>
                  </a:extLst>
                </a:gridCol>
                <a:gridCol w="4793672">
                  <a:extLst>
                    <a:ext uri="{9D8B030D-6E8A-4147-A177-3AD203B41FA5}">
                      <a16:colId xmlns:a16="http://schemas.microsoft.com/office/drawing/2014/main" val="3916739727"/>
                    </a:ext>
                  </a:extLst>
                </a:gridCol>
                <a:gridCol w="3449781">
                  <a:extLst>
                    <a:ext uri="{9D8B030D-6E8A-4147-A177-3AD203B41FA5}">
                      <a16:colId xmlns:a16="http://schemas.microsoft.com/office/drawing/2014/main" val="3349226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8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70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7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50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BF2B0-E987-48F5-84C2-6CC7C95B2C7C}"/>
              </a:ext>
            </a:extLst>
          </p:cNvPr>
          <p:cNvSpPr txBox="1"/>
          <p:nvPr/>
        </p:nvSpPr>
        <p:spPr>
          <a:xfrm>
            <a:off x="900544" y="345654"/>
            <a:ext cx="926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23.1 : CÁC HỆ CƠ QUAN CHÍNH CỦA THỰC VẬT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1152DA1-7A55-4154-9808-89BE11F44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07159"/>
              </p:ext>
            </p:extLst>
          </p:nvPr>
        </p:nvGraphicFramePr>
        <p:xfrm>
          <a:off x="623455" y="1435330"/>
          <a:ext cx="10377053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10">
                  <a:extLst>
                    <a:ext uri="{9D8B030D-6E8A-4147-A177-3AD203B41FA5}">
                      <a16:colId xmlns:a16="http://schemas.microsoft.com/office/drawing/2014/main" val="4112942957"/>
                    </a:ext>
                  </a:extLst>
                </a:gridCol>
                <a:gridCol w="1415190">
                  <a:extLst>
                    <a:ext uri="{9D8B030D-6E8A-4147-A177-3AD203B41FA5}">
                      <a16:colId xmlns:a16="http://schemas.microsoft.com/office/drawing/2014/main" val="2349131975"/>
                    </a:ext>
                  </a:extLst>
                </a:gridCol>
                <a:gridCol w="4793672">
                  <a:extLst>
                    <a:ext uri="{9D8B030D-6E8A-4147-A177-3AD203B41FA5}">
                      <a16:colId xmlns:a16="http://schemas.microsoft.com/office/drawing/2014/main" val="3916739727"/>
                    </a:ext>
                  </a:extLst>
                </a:gridCol>
                <a:gridCol w="3449781">
                  <a:extLst>
                    <a:ext uri="{9D8B030D-6E8A-4147-A177-3AD203B41FA5}">
                      <a16:colId xmlns:a16="http://schemas.microsoft.com/office/drawing/2014/main" val="3349226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8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70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7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08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BF2B0-E987-48F5-84C2-6CC7C95B2C7C}"/>
              </a:ext>
            </a:extLst>
          </p:cNvPr>
          <p:cNvSpPr txBox="1"/>
          <p:nvPr/>
        </p:nvSpPr>
        <p:spPr>
          <a:xfrm>
            <a:off x="900544" y="345654"/>
            <a:ext cx="973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23.1 ( NHÓM 1, 3, 5 ) CÁC HỆ CƠ QUAN TRONG CƠ THỂ NGƯỜI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1152DA1-7A55-4154-9808-89BE11F44006}"/>
              </a:ext>
            </a:extLst>
          </p:cNvPr>
          <p:cNvGraphicFramePr>
            <a:graphicFrameLocks noGrp="1"/>
          </p:cNvGraphicFramePr>
          <p:nvPr/>
        </p:nvGraphicFramePr>
        <p:xfrm>
          <a:off x="581890" y="1652170"/>
          <a:ext cx="1122218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19">
                  <a:extLst>
                    <a:ext uri="{9D8B030D-6E8A-4147-A177-3AD203B41FA5}">
                      <a16:colId xmlns:a16="http://schemas.microsoft.com/office/drawing/2014/main" val="4112942957"/>
                    </a:ext>
                  </a:extLst>
                </a:gridCol>
                <a:gridCol w="1530446">
                  <a:extLst>
                    <a:ext uri="{9D8B030D-6E8A-4147-A177-3AD203B41FA5}">
                      <a16:colId xmlns:a16="http://schemas.microsoft.com/office/drawing/2014/main" val="2349131975"/>
                    </a:ext>
                  </a:extLst>
                </a:gridCol>
                <a:gridCol w="3733218">
                  <a:extLst>
                    <a:ext uri="{9D8B030D-6E8A-4147-A177-3AD203B41FA5}">
                      <a16:colId xmlns:a16="http://schemas.microsoft.com/office/drawing/2014/main" val="3916739727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349226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8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70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tĩnh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oxygen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7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74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BF2B0-E987-48F5-84C2-6CC7C95B2C7C}"/>
              </a:ext>
            </a:extLst>
          </p:cNvPr>
          <p:cNvSpPr txBox="1"/>
          <p:nvPr/>
        </p:nvSpPr>
        <p:spPr>
          <a:xfrm>
            <a:off x="900544" y="345654"/>
            <a:ext cx="926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23.1 ( NHÓM 2, 4, 6 ) : CÁC HỆ CƠ QUAN CHÍNH CỦA THỰC VẬT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1152DA1-7A55-4154-9808-89BE11F44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0165"/>
              </p:ext>
            </p:extLst>
          </p:nvPr>
        </p:nvGraphicFramePr>
        <p:xfrm>
          <a:off x="623455" y="1435330"/>
          <a:ext cx="1037705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10">
                  <a:extLst>
                    <a:ext uri="{9D8B030D-6E8A-4147-A177-3AD203B41FA5}">
                      <a16:colId xmlns:a16="http://schemas.microsoft.com/office/drawing/2014/main" val="4112942957"/>
                    </a:ext>
                  </a:extLst>
                </a:gridCol>
                <a:gridCol w="1415190">
                  <a:extLst>
                    <a:ext uri="{9D8B030D-6E8A-4147-A177-3AD203B41FA5}">
                      <a16:colId xmlns:a16="http://schemas.microsoft.com/office/drawing/2014/main" val="2349131975"/>
                    </a:ext>
                  </a:extLst>
                </a:gridCol>
                <a:gridCol w="4087090">
                  <a:extLst>
                    <a:ext uri="{9D8B030D-6E8A-4147-A177-3AD203B41FA5}">
                      <a16:colId xmlns:a16="http://schemas.microsoft.com/office/drawing/2014/main" val="3916739727"/>
                    </a:ext>
                  </a:extLst>
                </a:gridCol>
                <a:gridCol w="4156363">
                  <a:extLst>
                    <a:ext uri="{9D8B030D-6E8A-4147-A177-3AD203B41FA5}">
                      <a16:colId xmlns:a16="http://schemas.microsoft.com/office/drawing/2014/main" val="3349226942"/>
                    </a:ext>
                  </a:extLst>
                </a:gridCol>
              </a:tblGrid>
              <a:tr h="89944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87162"/>
                  </a:ext>
                </a:extLst>
              </a:tr>
              <a:tr h="89944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705148"/>
                  </a:ext>
                </a:extLst>
              </a:tr>
              <a:tr h="17118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7096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28E43E-C2B5-4B69-996E-CC8A03A77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07237"/>
              </p:ext>
            </p:extLst>
          </p:nvPr>
        </p:nvGraphicFramePr>
        <p:xfrm>
          <a:off x="623454" y="4693524"/>
          <a:ext cx="10377053" cy="105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10">
                  <a:extLst>
                    <a:ext uri="{9D8B030D-6E8A-4147-A177-3AD203B41FA5}">
                      <a16:colId xmlns:a16="http://schemas.microsoft.com/office/drawing/2014/main" val="1385603893"/>
                    </a:ext>
                  </a:extLst>
                </a:gridCol>
                <a:gridCol w="1415190">
                  <a:extLst>
                    <a:ext uri="{9D8B030D-6E8A-4147-A177-3AD203B41FA5}">
                      <a16:colId xmlns:a16="http://schemas.microsoft.com/office/drawing/2014/main" val="2131217498"/>
                    </a:ext>
                  </a:extLst>
                </a:gridCol>
                <a:gridCol w="4087090">
                  <a:extLst>
                    <a:ext uri="{9D8B030D-6E8A-4147-A177-3AD203B41FA5}">
                      <a16:colId xmlns:a16="http://schemas.microsoft.com/office/drawing/2014/main" val="919986639"/>
                    </a:ext>
                  </a:extLst>
                </a:gridCol>
                <a:gridCol w="4156363">
                  <a:extLst>
                    <a:ext uri="{9D8B030D-6E8A-4147-A177-3AD203B41FA5}">
                      <a16:colId xmlns:a16="http://schemas.microsoft.com/office/drawing/2014/main" val="2160079662"/>
                    </a:ext>
                  </a:extLst>
                </a:gridCol>
              </a:tblGrid>
              <a:tr h="105650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Quang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84572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CD1BDFE-17FC-461E-8163-FE96A8CB7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18362"/>
              </p:ext>
            </p:extLst>
          </p:nvPr>
        </p:nvGraphicFramePr>
        <p:xfrm>
          <a:off x="623453" y="5694926"/>
          <a:ext cx="1037705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10">
                  <a:extLst>
                    <a:ext uri="{9D8B030D-6E8A-4147-A177-3AD203B41FA5}">
                      <a16:colId xmlns:a16="http://schemas.microsoft.com/office/drawing/2014/main" val="1385603893"/>
                    </a:ext>
                  </a:extLst>
                </a:gridCol>
                <a:gridCol w="1415190">
                  <a:extLst>
                    <a:ext uri="{9D8B030D-6E8A-4147-A177-3AD203B41FA5}">
                      <a16:colId xmlns:a16="http://schemas.microsoft.com/office/drawing/2014/main" val="2131217498"/>
                    </a:ext>
                  </a:extLst>
                </a:gridCol>
                <a:gridCol w="4087090">
                  <a:extLst>
                    <a:ext uri="{9D8B030D-6E8A-4147-A177-3AD203B41FA5}">
                      <a16:colId xmlns:a16="http://schemas.microsoft.com/office/drawing/2014/main" val="919986639"/>
                    </a:ext>
                  </a:extLst>
                </a:gridCol>
                <a:gridCol w="4156363">
                  <a:extLst>
                    <a:ext uri="{9D8B030D-6E8A-4147-A177-3AD203B41FA5}">
                      <a16:colId xmlns:a16="http://schemas.microsoft.com/office/drawing/2014/main" val="2160079662"/>
                    </a:ext>
                  </a:extLst>
                </a:gridCol>
              </a:tblGrid>
              <a:tr h="40455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84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01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4"/>
            <a:ext cx="12192000" cy="626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674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III. TỪ MÔ TẠO THÀNH CƠ QUAN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9059" y="1821857"/>
            <a:ext cx="4706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THUYẾT 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TRÌNH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839" y="2127546"/>
            <a:ext cx="326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Hãy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1070" y="1973657"/>
            <a:ext cx="3442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540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2202" y="93667"/>
            <a:ext cx="648759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 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IV. TỪ CƠ QUAN TẠO THÀNH HỆ CƠ QUAN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921" y="1101444"/>
            <a:ext cx="1212351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 CHƠI:</a:t>
            </a:r>
          </a:p>
          <a:p>
            <a:pPr algn="ctr"/>
            <a:r>
              <a:rPr lang="en-US" sz="8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GỌI TÊN – ĐOÁN BỘ PHẬN</a:t>
            </a:r>
            <a:endParaRPr lang="en-US" sz="8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8" y="3811012"/>
            <a:ext cx="11855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0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270287-A515-4308-8D12-E5C9A7CC542B}"/>
              </a:ext>
            </a:extLst>
          </p:cNvPr>
          <p:cNvSpPr txBox="1"/>
          <p:nvPr/>
        </p:nvSpPr>
        <p:spPr>
          <a:xfrm>
            <a:off x="1290918" y="905435"/>
            <a:ext cx="9726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C1DBA-F6FD-4F8F-883A-012FCC1C870E}"/>
              </a:ext>
            </a:extLst>
          </p:cNvPr>
          <p:cNvSpPr txBox="1"/>
          <p:nvPr/>
        </p:nvSpPr>
        <p:spPr>
          <a:xfrm>
            <a:off x="1362636" y="2641868"/>
            <a:ext cx="9726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85B4F96-2A55-47CC-B677-8124F2BEC098}"/>
              </a:ext>
            </a:extLst>
          </p:cNvPr>
          <p:cNvSpPr/>
          <p:nvPr/>
        </p:nvSpPr>
        <p:spPr>
          <a:xfrm>
            <a:off x="3182880" y="83130"/>
            <a:ext cx="709719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F99C3-CAAE-4FF6-8103-9A072AF290DC}"/>
              </a:ext>
            </a:extLst>
          </p:cNvPr>
          <p:cNvSpPr txBox="1"/>
          <p:nvPr/>
        </p:nvSpPr>
        <p:spPr>
          <a:xfrm>
            <a:off x="318657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IV. TỪ CƠ QUAN TẠO THÀNH HỆ CƠ QUAN</a:t>
            </a:r>
          </a:p>
        </p:txBody>
      </p:sp>
      <p:pic>
        <p:nvPicPr>
          <p:cNvPr id="8194" name="Picture 2" descr="Giải Tự nhiên và Xã hội lớp 2 Bài 23: Tìm hiểu cơ quan hô hấp - Hay nhất  Kết nối tri thức">
            <a:extLst>
              <a:ext uri="{FF2B5EF4-FFF2-40B4-BE49-F238E27FC236}">
                <a16:creationId xmlns:a16="http://schemas.microsoft.com/office/drawing/2014/main" id="{0163E497-22C8-4971-B985-625E02DB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1" y="1129553"/>
            <a:ext cx="4448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ổng quan về hệ hô hấp ở cơ thể người | GocYhoc.com - Chăm sóc sức khỏe của  bạn và gia đình.">
            <a:extLst>
              <a:ext uri="{FF2B5EF4-FFF2-40B4-BE49-F238E27FC236}">
                <a16:creationId xmlns:a16="http://schemas.microsoft.com/office/drawing/2014/main" id="{65F8AD32-6ABD-445A-9363-D9B746F08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05" y="1286715"/>
            <a:ext cx="7097195" cy="42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4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83130"/>
            <a:ext cx="709719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IV. TỪ CƠ QUAN TẠO THÀNH HỆ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5" name="Cloud 4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90" y="1940228"/>
              <a:ext cx="2374002" cy="1849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74616" y="1672223"/>
            <a:ext cx="737909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8" y="3267692"/>
            <a:ext cx="5870217" cy="3611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6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5845" y="13855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49909"/>
              </p:ext>
            </p:extLst>
          </p:nvPr>
        </p:nvGraphicFramePr>
        <p:xfrm>
          <a:off x="-1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99121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07625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0189414"/>
                    </a:ext>
                  </a:extLst>
                </a:gridCol>
              </a:tblGrid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94018"/>
                  </a:ext>
                </a:extLst>
              </a:tr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3813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0552" y="1484036"/>
            <a:ext cx="2664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9666"/>
            <a:ext cx="4034118" cy="258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29" y="725236"/>
            <a:ext cx="3871446" cy="259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945" y="3796120"/>
            <a:ext cx="3987215" cy="2533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1011" y="634206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8832"/>
            <a:ext cx="4034119" cy="2513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889" y="3788832"/>
            <a:ext cx="3884286" cy="2540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6624" y="2802517"/>
            <a:ext cx="2782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57" y="6302572"/>
            <a:ext cx="271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417" y="6302674"/>
            <a:ext cx="320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DE98B-FB0B-4076-8C4C-F1EEB36E9120}"/>
              </a:ext>
            </a:extLst>
          </p:cNvPr>
          <p:cNvSpPr txBox="1"/>
          <p:nvPr/>
        </p:nvSpPr>
        <p:spPr>
          <a:xfrm>
            <a:off x="727364" y="1828562"/>
            <a:ext cx="1073727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endParaRPr lang="en-US" sz="3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25D0C6F2-03CA-4E87-B207-2D4BBDF4C6C3}"/>
              </a:ext>
            </a:extLst>
          </p:cNvPr>
          <p:cNvSpPr/>
          <p:nvPr/>
        </p:nvSpPr>
        <p:spPr>
          <a:xfrm>
            <a:off x="2864480" y="120848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 : TỔ CHỨC CƠ THỂ ĐA BÀO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246FA-B46C-4C5F-B065-84E152CAF746}"/>
              </a:ext>
            </a:extLst>
          </p:cNvPr>
          <p:cNvSpPr txBox="1"/>
          <p:nvPr/>
        </p:nvSpPr>
        <p:spPr>
          <a:xfrm>
            <a:off x="3677196" y="579039"/>
            <a:ext cx="471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D6E463-DBF6-4404-A484-6DBFA3556DBA}"/>
              </a:ext>
            </a:extLst>
          </p:cNvPr>
          <p:cNvSpPr/>
          <p:nvPr/>
        </p:nvSpPr>
        <p:spPr>
          <a:xfrm>
            <a:off x="1124943" y="3823854"/>
            <a:ext cx="565312" cy="5739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41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DE98B-FB0B-4076-8C4C-F1EEB36E9120}"/>
              </a:ext>
            </a:extLst>
          </p:cNvPr>
          <p:cNvSpPr txBox="1"/>
          <p:nvPr/>
        </p:nvSpPr>
        <p:spPr>
          <a:xfrm>
            <a:off x="727364" y="1828562"/>
            <a:ext cx="10737272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A.Tim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		B.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	D.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25D0C6F2-03CA-4E87-B207-2D4BBDF4C6C3}"/>
              </a:ext>
            </a:extLst>
          </p:cNvPr>
          <p:cNvSpPr/>
          <p:nvPr/>
        </p:nvSpPr>
        <p:spPr>
          <a:xfrm>
            <a:off x="2864480" y="120848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 : TỔ CHỨC CƠ THỂ ĐA BÀO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246FA-B46C-4C5F-B065-84E152CAF746}"/>
              </a:ext>
            </a:extLst>
          </p:cNvPr>
          <p:cNvSpPr txBox="1"/>
          <p:nvPr/>
        </p:nvSpPr>
        <p:spPr>
          <a:xfrm>
            <a:off x="3677196" y="579039"/>
            <a:ext cx="471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D6E463-DBF6-4404-A484-6DBFA3556DBA}"/>
              </a:ext>
            </a:extLst>
          </p:cNvPr>
          <p:cNvSpPr/>
          <p:nvPr/>
        </p:nvSpPr>
        <p:spPr>
          <a:xfrm>
            <a:off x="4366907" y="3837708"/>
            <a:ext cx="565312" cy="5739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03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DE98B-FB0B-4076-8C4C-F1EEB36E9120}"/>
              </a:ext>
            </a:extLst>
          </p:cNvPr>
          <p:cNvSpPr txBox="1"/>
          <p:nvPr/>
        </p:nvSpPr>
        <p:spPr>
          <a:xfrm>
            <a:off x="727364" y="1828562"/>
            <a:ext cx="10737272" cy="22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ta chia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A. 1		B. 2		C. 3		D. 4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25D0C6F2-03CA-4E87-B207-2D4BBDF4C6C3}"/>
              </a:ext>
            </a:extLst>
          </p:cNvPr>
          <p:cNvSpPr/>
          <p:nvPr/>
        </p:nvSpPr>
        <p:spPr>
          <a:xfrm>
            <a:off x="2864480" y="120848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 : TỔ CHỨC CƠ THỂ ĐA BÀO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246FA-B46C-4C5F-B065-84E152CAF746}"/>
              </a:ext>
            </a:extLst>
          </p:cNvPr>
          <p:cNvSpPr txBox="1"/>
          <p:nvPr/>
        </p:nvSpPr>
        <p:spPr>
          <a:xfrm>
            <a:off x="3677196" y="579039"/>
            <a:ext cx="471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D6E463-DBF6-4404-A484-6DBFA3556DBA}"/>
              </a:ext>
            </a:extLst>
          </p:cNvPr>
          <p:cNvSpPr/>
          <p:nvPr/>
        </p:nvSpPr>
        <p:spPr>
          <a:xfrm>
            <a:off x="3394540" y="3142028"/>
            <a:ext cx="565312" cy="5739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2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DE98B-FB0B-4076-8C4C-F1EEB36E9120}"/>
              </a:ext>
            </a:extLst>
          </p:cNvPr>
          <p:cNvSpPr txBox="1"/>
          <p:nvPr/>
        </p:nvSpPr>
        <p:spPr>
          <a:xfrm>
            <a:off x="727364" y="1828562"/>
            <a:ext cx="10737272" cy="260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	B.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	D.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dục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25D0C6F2-03CA-4E87-B207-2D4BBDF4C6C3}"/>
              </a:ext>
            </a:extLst>
          </p:cNvPr>
          <p:cNvSpPr/>
          <p:nvPr/>
        </p:nvSpPr>
        <p:spPr>
          <a:xfrm>
            <a:off x="2864480" y="120848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 : TỔ CHỨC CƠ THỂ ĐA BÀO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246FA-B46C-4C5F-B065-84E152CAF746}"/>
              </a:ext>
            </a:extLst>
          </p:cNvPr>
          <p:cNvSpPr txBox="1"/>
          <p:nvPr/>
        </p:nvSpPr>
        <p:spPr>
          <a:xfrm>
            <a:off x="3677196" y="579039"/>
            <a:ext cx="471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D6E463-DBF6-4404-A484-6DBFA3556DBA}"/>
              </a:ext>
            </a:extLst>
          </p:cNvPr>
          <p:cNvSpPr/>
          <p:nvPr/>
        </p:nvSpPr>
        <p:spPr>
          <a:xfrm>
            <a:off x="1136249" y="3855011"/>
            <a:ext cx="565312" cy="5739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22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DE98B-FB0B-4076-8C4C-F1EEB36E9120}"/>
              </a:ext>
            </a:extLst>
          </p:cNvPr>
          <p:cNvSpPr txBox="1"/>
          <p:nvPr/>
        </p:nvSpPr>
        <p:spPr>
          <a:xfrm>
            <a:off x="727364" y="1828562"/>
            <a:ext cx="10737272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		B.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200" algn="just">
              <a:lnSpc>
                <a:spcPct val="115000"/>
              </a:lnSpc>
              <a:tabLst>
                <a:tab pos="450215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		D.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25D0C6F2-03CA-4E87-B207-2D4BBDF4C6C3}"/>
              </a:ext>
            </a:extLst>
          </p:cNvPr>
          <p:cNvSpPr/>
          <p:nvPr/>
        </p:nvSpPr>
        <p:spPr>
          <a:xfrm>
            <a:off x="2864480" y="120848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 : TỔ CHỨC CƠ THỂ ĐA BÀO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246FA-B46C-4C5F-B065-84E152CAF746}"/>
              </a:ext>
            </a:extLst>
          </p:cNvPr>
          <p:cNvSpPr txBox="1"/>
          <p:nvPr/>
        </p:nvSpPr>
        <p:spPr>
          <a:xfrm>
            <a:off x="3677196" y="579039"/>
            <a:ext cx="471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D6E463-DBF6-4404-A484-6DBFA3556DBA}"/>
              </a:ext>
            </a:extLst>
          </p:cNvPr>
          <p:cNvSpPr/>
          <p:nvPr/>
        </p:nvSpPr>
        <p:spPr>
          <a:xfrm>
            <a:off x="1136250" y="3142028"/>
            <a:ext cx="565312" cy="5739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93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8313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196" y="551329"/>
            <a:ext cx="471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4" name="Rectangle 3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>
              <a:stCxn id="8" idx="0"/>
              <a:endCxn id="9" idx="2"/>
            </p:cNvCxnSpPr>
            <p:nvPr/>
          </p:nvCxnSpPr>
          <p:spPr>
            <a:xfrm flipV="1">
              <a:off x="9157448" y="2272936"/>
              <a:ext cx="702832" cy="16372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1"/>
            </p:cNvCxnSpPr>
            <p:nvPr/>
          </p:nvCxnSpPr>
          <p:spPr>
            <a:xfrm>
              <a:off x="3688082" y="3561807"/>
              <a:ext cx="1054952" cy="154141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0"/>
            </p:cNvCxnSpPr>
            <p:nvPr/>
          </p:nvCxnSpPr>
          <p:spPr>
            <a:xfrm>
              <a:off x="2521133" y="1920239"/>
              <a:ext cx="0" cy="12888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1"/>
              <a:endCxn id="4" idx="3"/>
            </p:cNvCxnSpPr>
            <p:nvPr/>
          </p:nvCxnSpPr>
          <p:spPr>
            <a:xfrm flipH="1">
              <a:off x="7068223" y="1920239"/>
              <a:ext cx="1635994" cy="52006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7" idx="3"/>
            </p:cNvCxnSpPr>
            <p:nvPr/>
          </p:nvCxnSpPr>
          <p:spPr>
            <a:xfrm flipH="1">
              <a:off x="7068223" y="1920239"/>
              <a:ext cx="1635994" cy="181462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flipH="1" flipV="1">
              <a:off x="3685906" y="3455965"/>
              <a:ext cx="1070191" cy="2788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55160" y="5204710"/>
              <a:ext cx="357800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633166" y="2285999"/>
              <a:ext cx="8710" cy="28302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3603" y="1750643"/>
            <a:ext cx="6510614" cy="0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87594" y="3985499"/>
            <a:ext cx="2364150" cy="126554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81287" y="2086666"/>
            <a:ext cx="1541571" cy="54420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47656" y="2299623"/>
            <a:ext cx="1781097" cy="1588044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6844" y="4116734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782311" y="2766306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786319" y="2272939"/>
            <a:ext cx="6674" cy="318298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03060" y="5405605"/>
            <a:ext cx="3689933" cy="344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96985"/>
            <a:ext cx="7055632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CÁC CẤP TỔ CHỨC CỦA CƠ THỂ ĐA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39" y="1222467"/>
            <a:ext cx="7700283" cy="55727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683" y="1337639"/>
            <a:ext cx="4149256" cy="2481326"/>
            <a:chOff x="80683" y="1337639"/>
            <a:chExt cx="4149256" cy="2481326"/>
          </a:xfrm>
        </p:grpSpPr>
        <p:sp>
          <p:nvSpPr>
            <p:cNvPr id="5" name="Cloud 4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83130"/>
            <a:ext cx="7138759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CÁC CẤP TỔ CHỨC CỦA CƠ THỂ ĐA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57442"/>
              </p:ext>
            </p:extLst>
          </p:nvPr>
        </p:nvGraphicFramePr>
        <p:xfrm>
          <a:off x="65317" y="1222467"/>
          <a:ext cx="12017829" cy="56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val="2957763374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2387226611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3409045149"/>
                    </a:ext>
                  </a:extLst>
                </a:gridCol>
              </a:tblGrid>
              <a:tr h="28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42289"/>
                  </a:ext>
                </a:extLst>
              </a:tr>
              <a:tr h="2817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968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5" y="4053296"/>
            <a:ext cx="3673020" cy="223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96" y="1222467"/>
            <a:ext cx="3414677" cy="239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879" y="4105548"/>
            <a:ext cx="3072799" cy="262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349" y="1316153"/>
            <a:ext cx="3082833" cy="265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365" y="4053296"/>
            <a:ext cx="3755188" cy="2495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73807" y="6366910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0915" y="3383846"/>
            <a:ext cx="81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9540" y="6257107"/>
            <a:ext cx="17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21432" y="6343189"/>
            <a:ext cx="270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201" y="6292818"/>
            <a:ext cx="183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</a:p>
        </p:txBody>
      </p:sp>
    </p:spTree>
    <p:extLst>
      <p:ext uri="{BB962C8B-B14F-4D97-AF65-F5344CB8AC3E}">
        <p14:creationId xmlns:p14="http://schemas.microsoft.com/office/powerpoint/2010/main" val="3047819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459602"/>
            <a:ext cx="6982840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5168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847" y="1574907"/>
            <a:ext cx="906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Freeform 9"/>
          <p:cNvSpPr/>
          <p:nvPr/>
        </p:nvSpPr>
        <p:spPr>
          <a:xfrm>
            <a:off x="0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8563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b="1" kern="12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5112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485299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830236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4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6CFBB44-12EA-4F14-936C-EED92CF6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79" y="2405751"/>
            <a:ext cx="9970942" cy="445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7AB560DC-D739-415D-8C15-CEDB9EEA7968}"/>
              </a:ext>
            </a:extLst>
          </p:cNvPr>
          <p:cNvSpPr/>
          <p:nvPr/>
        </p:nvSpPr>
        <p:spPr>
          <a:xfrm>
            <a:off x="2864223" y="140937"/>
            <a:ext cx="6982840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2B509-D6CA-4D2A-AAC8-CD9B76D17541}"/>
              </a:ext>
            </a:extLst>
          </p:cNvPr>
          <p:cNvSpPr txBox="1"/>
          <p:nvPr/>
        </p:nvSpPr>
        <p:spPr>
          <a:xfrm>
            <a:off x="534322" y="81458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CÁC CẤP TỔ CHỨC CỦA CƠ THỂ ĐA BÀO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22E60-ADBB-4E11-A83D-2FC0E0E5D0BA}"/>
              </a:ext>
            </a:extLst>
          </p:cNvPr>
          <p:cNvSpPr txBox="1"/>
          <p:nvPr/>
        </p:nvSpPr>
        <p:spPr>
          <a:xfrm>
            <a:off x="669274" y="1337807"/>
            <a:ext cx="8557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1BBE4-0D5B-4BB2-B8CE-75326B9070C3}"/>
              </a:ext>
            </a:extLst>
          </p:cNvPr>
          <p:cNvSpPr txBox="1"/>
          <p:nvPr/>
        </p:nvSpPr>
        <p:spPr>
          <a:xfrm>
            <a:off x="9434946" y="2461169"/>
            <a:ext cx="22167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vi-VN" sz="2000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B. Mô</a:t>
            </a:r>
          </a:p>
          <a:p>
            <a:pPr algn="l" fontAlgn="base"/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C. Cơ quan</a:t>
            </a:r>
          </a:p>
          <a:p>
            <a:pPr algn="l" fontAlgn="base"/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D. Cơ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000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E.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000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 cơ quan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fontAlgn="base"/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tim</a:t>
            </a:r>
          </a:p>
          <a:p>
            <a:pPr algn="l" fontAlgn="base"/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cây sâm: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thân, </a:t>
            </a:r>
            <a:r>
              <a:rPr lang="vi-VN" sz="2000" b="0" i="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vi-VN" sz="2000" b="0" i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2CC35CB-B33E-4473-A154-FF83A0FA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5" y="678873"/>
            <a:ext cx="11158834" cy="53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C3F9B26-A7D8-4636-9253-D1D149D2FB5A}"/>
              </a:ext>
            </a:extLst>
          </p:cNvPr>
          <p:cNvSpPr/>
          <p:nvPr/>
        </p:nvSpPr>
        <p:spPr>
          <a:xfrm>
            <a:off x="2864223" y="5542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39B6A-6F0C-46B0-B829-92DC1A4BC809}"/>
              </a:ext>
            </a:extLst>
          </p:cNvPr>
          <p:cNvSpPr txBox="1"/>
          <p:nvPr/>
        </p:nvSpPr>
        <p:spPr>
          <a:xfrm>
            <a:off x="65315" y="563752"/>
            <a:ext cx="497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TỪ TẾ BÀO TẠO THÀNH MÔ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2F89F-1685-4911-B0FE-6665C27FCEB2}"/>
              </a:ext>
            </a:extLst>
          </p:cNvPr>
          <p:cNvSpPr txBox="1"/>
          <p:nvPr/>
        </p:nvSpPr>
        <p:spPr>
          <a:xfrm>
            <a:off x="1246907" y="5885450"/>
            <a:ext cx="890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23.3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23.4,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2799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5542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15" y="563752"/>
            <a:ext cx="497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TỪ TẾ BÀO TẠO THÀNH MÔ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1" y="699247"/>
            <a:ext cx="7289353" cy="61033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ở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" name="Cloud 1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051" y="5092055"/>
            <a:ext cx="680314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CEA1F34-8238-469E-A0B0-77D79E7DF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51" y="1429317"/>
            <a:ext cx="4119138" cy="50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3A5E17F3-44CA-454B-9BB0-227CE42C9E8C}"/>
              </a:ext>
            </a:extLst>
          </p:cNvPr>
          <p:cNvSpPr/>
          <p:nvPr/>
        </p:nvSpPr>
        <p:spPr>
          <a:xfrm>
            <a:off x="3133349" y="15452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23: TỔ CHỨC CƠ THỂ ĐA BÀO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8719C-F18D-499B-A2BB-FBA1A606784F}"/>
              </a:ext>
            </a:extLst>
          </p:cNvPr>
          <p:cNvSpPr txBox="1"/>
          <p:nvPr/>
        </p:nvSpPr>
        <p:spPr>
          <a:xfrm>
            <a:off x="346365" y="805973"/>
            <a:ext cx="629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III. TỪ MÔ TẠO THÀNH CƠ QUAN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F909943-067A-4E35-94CC-9767B535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9317"/>
            <a:ext cx="5345008" cy="46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AA2816-D91A-44BA-82B7-CB11181751CE}"/>
              </a:ext>
            </a:extLst>
          </p:cNvPr>
          <p:cNvSpPr txBox="1"/>
          <p:nvPr/>
        </p:nvSpPr>
        <p:spPr>
          <a:xfrm>
            <a:off x="5583382" y="6143958"/>
            <a:ext cx="637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23.5 </a:t>
            </a:r>
            <a:r>
              <a:rPr lang="en-US" sz="20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23.6, </a:t>
            </a:r>
            <a:r>
              <a:rPr lang="en-US" sz="20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05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1384</Words>
  <Application>Microsoft Office PowerPoint</Application>
  <PresentationFormat>Widescreen</PresentationFormat>
  <Paragraphs>186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Ngọc</cp:lastModifiedBy>
  <cp:revision>114</cp:revision>
  <dcterms:created xsi:type="dcterms:W3CDTF">2021-04-27T07:19:15Z</dcterms:created>
  <dcterms:modified xsi:type="dcterms:W3CDTF">2023-12-07T13:33:40Z</dcterms:modified>
</cp:coreProperties>
</file>